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4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8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9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slideLayout7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2.xml" ContentType="application/vnd.openxmlformats-officedocument.presentationml.slideLayout+xml"/>
  <Override PartName="/ppt/_rels/presentation.xml.rels" ContentType="application/vnd.openxmlformats-package.relationships+xml"/>
  <Override PartName="/ppt/media/image33.png" ContentType="image/png"/>
  <Override PartName="/ppt/media/image29.jpeg" ContentType="image/jpeg"/>
  <Override PartName="/ppt/media/image31.jpeg" ContentType="image/jpeg"/>
  <Override PartName="/ppt/media/image26.jpeg" ContentType="image/jpeg"/>
  <Override PartName="/ppt/media/image23.jpeg" ContentType="image/jpeg"/>
  <Override PartName="/ppt/media/image21.png" ContentType="image/png"/>
  <Override PartName="/ppt/media/image28.jpeg" ContentType="image/jpeg"/>
  <Override PartName="/ppt/media/image20.png" ContentType="image/png"/>
  <Override PartName="/ppt/media/image18.png" ContentType="image/png"/>
  <Override PartName="/ppt/media/image16.jpeg" ContentType="image/jpeg"/>
  <Override PartName="/ppt/media/image14.png" ContentType="image/png"/>
  <Override PartName="/ppt/media/image15.png" ContentType="image/png"/>
  <Override PartName="/ppt/media/image12.jpeg" ContentType="image/jpeg"/>
  <Override PartName="/ppt/media/image13.png" ContentType="image/png"/>
  <Override PartName="/ppt/media/image19.jpeg" ContentType="image/jpeg"/>
  <Override PartName="/ppt/media/image11.png" ContentType="image/png"/>
  <Override PartName="/ppt/media/image9.png" ContentType="image/png"/>
  <Override PartName="/ppt/media/image8.png" ContentType="image/png"/>
  <Override PartName="/ppt/media/image22.jpeg" ContentType="image/jpeg"/>
  <Override PartName="/ppt/media/image7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30.jpeg" ContentType="image/jpeg"/>
  <Override PartName="/ppt/media/image27.png" ContentType="image/png"/>
  <Override PartName="/ppt/media/image4.png" ContentType="image/png"/>
  <Override PartName="/ppt/media/image17.jpeg" ContentType="image/jpeg"/>
  <Override PartName="/ppt/media/image32.jpeg" ContentType="image/jpeg"/>
  <Override PartName="/ppt/media/image3.png" ContentType="image/png"/>
  <Override PartName="/ppt/media/image25.png" ContentType="image/png"/>
  <Override PartName="/ppt/media/image2.png" ContentType="image/png"/>
  <Override PartName="/ppt/media/image24.png" ContentType="image/png"/>
  <Override PartName="/ppt/media/image1.png" ContentType="image/png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x="9144000" cy="6858000"/>
  <p:notesSz cx="6669087" cy="97758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Click to edit the notes format</a:t>
            </a:r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&lt;header&gt;</a:t>
            </a:r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GB"/>
              <a:t>&lt;date/time&gt;</a:t>
            </a:r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GB"/>
              <a:t>&lt;footer&gt;</a:t>
            </a:r>
            <a:endParaRPr/>
          </a:p>
        </p:txBody>
      </p:sp>
      <p:sp>
        <p:nvSpPr>
          <p:cNvPr id="31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8358B6E-D649-426C-BD08-752B7C1EEF61}" type="slidenum">
              <a:rPr lang="en-GB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E5A0E3F-651D-4D99-810B-3089067A326C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B17B2DF-43FF-4D07-8B3C-FFCA5548EF56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CF1B5B0-8451-4267-B9D3-2B9E2AFB88F9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87383D-999E-45A3-B4DF-DB41D4D64310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C97E9A3-7B84-4D05-8BAB-11BC4C1488C6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3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8553280-D34A-4AF3-9341-E2880C8E68E1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0206F44-0675-419A-8263-69D6EA033268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7DC9E2-2A10-4C69-B1D0-1E4356FC7152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7D0A1A9-ABF8-4008-B632-914469386C78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8199DF3-CC9E-4AD5-80D2-4845415C0B0D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9CD1B9F-2395-49F3-B86C-352AB53C6349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9D95A6A-9A00-45BB-9A92-E848BCF72D9A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6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447B199-2038-4BDC-9DDB-1345D330629D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6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9910773-F6E0-4B72-B2D6-AE5F993A44F9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AA7E357-D46E-4881-93C4-0E84AFA26426}" type="slidenum">
              <a:rPr lang="en-GB" sz="11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546E52B-98AD-4141-9BDD-508821E28B47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6AD7337-5FB1-4184-9A40-99F3AD56C4B4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132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85800" y="4129920"/>
            <a:ext cx="7772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66776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685800" y="412992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667760" y="1981080"/>
            <a:ext cx="37922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8426304-B607-4F26-AB13-27E3791AAB0F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E26E994-F6CD-4A2A-A4A4-67C2CCBB587E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F2DEE08-8C4C-435E-92E7-362888A6CCBB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9502C5C-E93A-497F-A75B-BC156C31B181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3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C8A3B18-CA3E-4408-B9DD-C5D03361D635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192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AA41585-BBFB-4EE7-92C1-D273364F930C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235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36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37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C6569F-3CE8-4B55-A799-F22A297B2B72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0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1a3281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274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5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6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88EEC12-25C8-4B3B-81DD-09397AD5C080}" type="slidenum">
              <a:rPr lang="en-GB" sz="3200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8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7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5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mailto:apeacock@manchester.anglican.org" TargetMode="Externa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4" name="Picture 15"/>
          <p:cNvPicPr/>
          <p:nvPr/>
        </p:nvPicPr>
        <p:blipFill>
          <a:blip r:embed="rId1"/>
          <a:stretch>
            <a:fillRect/>
          </a:stretch>
        </p:blipFill>
        <p:spPr>
          <a:xfrm>
            <a:off x="7010280" y="6019920"/>
            <a:ext cx="2030040" cy="720360"/>
          </a:xfrm>
          <a:prstGeom prst="rect">
            <a:avLst/>
          </a:prstGeom>
        </p:spPr>
      </p:pic>
      <p:pic>
        <p:nvPicPr>
          <p:cNvPr descr="" id="3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38480"/>
            <a:ext cx="2704680" cy="2819160"/>
          </a:xfrm>
          <a:prstGeom prst="rect">
            <a:avLst/>
          </a:prstGeom>
        </p:spPr>
      </p:pic>
      <p:sp>
        <p:nvSpPr>
          <p:cNvPr id="316" name="TextShape 1"/>
          <p:cNvSpPr txBox="1"/>
          <p:nvPr/>
        </p:nvSpPr>
        <p:spPr>
          <a:xfrm>
            <a:off x="685800" y="144792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800">
                <a:solidFill>
                  <a:srgbClr val="1a3281"/>
                </a:solidFill>
                <a:latin typeface="Arial"/>
                <a:ea typeface="ＭＳ Ｐゴシック"/>
              </a:rPr>
              <a:t> </a:t>
            </a:r>
            <a:r>
              <a:rPr lang="en-GB" sz="4800">
                <a:solidFill>
                  <a:srgbClr val="1a3281"/>
                </a:solidFill>
                <a:latin typeface="Arial"/>
                <a:ea typeface="ＭＳ Ｐゴシック"/>
              </a:rPr>
              <a:t>Mapping the 2011 Census</a:t>
            </a:r>
            <a:r>
              <a:rPr lang="en-GB" sz="48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48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48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1475640" y="316224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9678b6"/>
                </a:solidFill>
                <a:latin typeface="Arial"/>
                <a:ea typeface="ＭＳ Ｐゴシック"/>
              </a:rPr>
              <a:t>23 October 2013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9678b6"/>
                </a:solidFill>
                <a:latin typeface="Arial"/>
                <a:ea typeface="ＭＳ Ｐゴシック"/>
              </a:rPr>
              <a:t>Alison Peacock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9678b6"/>
                </a:solidFill>
                <a:latin typeface="Arial"/>
                <a:ea typeface="ＭＳ Ｐゴシック"/>
              </a:rPr>
              <a:t>Mission Planning Officer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9678b6"/>
                </a:solidFill>
                <a:latin typeface="Arial"/>
                <a:ea typeface="ＭＳ Ｐゴシック"/>
              </a:rPr>
              <a:t>Church &amp; Society Department 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1360"/>
            <a:ext cx="8754480" cy="57222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188640"/>
            <a:ext cx="8812800" cy="57603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by Children &amp; Older People (2011)</a:t>
            </a:r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467640" y="1484640"/>
            <a:ext cx="4039920" cy="63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Aged 0-15</a:t>
            </a:r>
            <a:endParaRPr/>
          </a:p>
        </p:txBody>
      </p:sp>
      <p:pic>
        <p:nvPicPr>
          <p:cNvPr descr="" id="361" name="Content Placeholder 6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133000"/>
            <a:ext cx="4039920" cy="3786120"/>
          </a:xfrm>
          <a:prstGeom prst="rect">
            <a:avLst/>
          </a:prstGeom>
        </p:spPr>
      </p:pic>
      <p:sp>
        <p:nvSpPr>
          <p:cNvPr id="362" name="TextShape 3"/>
          <p:cNvSpPr txBox="1"/>
          <p:nvPr/>
        </p:nvSpPr>
        <p:spPr>
          <a:xfrm>
            <a:off x="4644000" y="1484640"/>
            <a:ext cx="4041360" cy="63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Aged 75 &amp; Over</a:t>
            </a:r>
            <a:endParaRPr/>
          </a:p>
        </p:txBody>
      </p:sp>
      <p:pic>
        <p:nvPicPr>
          <p:cNvPr descr="" id="363" name="Content Placeholder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2133000"/>
            <a:ext cx="4041360" cy="37875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ETHNIC GROUPS</a:t>
            </a:r>
            <a:endParaRPr/>
          </a:p>
        </p:txBody>
      </p:sp>
      <p:sp>
        <p:nvSpPr>
          <p:cNvPr id="365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799920" y="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&amp; Ladybarn by Broad Ethnic Group (2001-11)</a:t>
            </a:r>
            <a:endParaRPr/>
          </a:p>
        </p:txBody>
      </p:sp>
      <p:pic>
        <p:nvPicPr>
          <p:cNvPr descr="" id="36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831600"/>
            <a:ext cx="7960320" cy="52030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67640" y="47664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Asian (2011)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endParaRPr/>
          </a:p>
        </p:txBody>
      </p:sp>
      <p:pic>
        <p:nvPicPr>
          <p:cNvPr descr="" id="369" name="Content Placeholder 5"/>
          <p:cNvPicPr/>
          <p:nvPr/>
        </p:nvPicPr>
        <p:blipFill>
          <a:blip r:embed="rId1"/>
          <a:stretch>
            <a:fillRect/>
          </a:stretch>
        </p:blipFill>
        <p:spPr>
          <a:xfrm>
            <a:off x="3564000" y="620640"/>
            <a:ext cx="5329800" cy="5144040"/>
          </a:xfrm>
          <a:prstGeom prst="rect">
            <a:avLst/>
          </a:prstGeom>
        </p:spPr>
      </p:pic>
      <p:sp>
        <p:nvSpPr>
          <p:cNvPr id="370" name="TextShape 2"/>
          <p:cNvSpPr txBox="1"/>
          <p:nvPr/>
        </p:nvSpPr>
        <p:spPr>
          <a:xfrm>
            <a:off x="467640" y="148464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10.8% (2001)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17.3% (2011)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Ladybarn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13.6% (2001)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14.7% (2011)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755640" y="-118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&amp; Ladybarn </a:t>
            </a: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by Asian / Asian British (2001-11)</a:t>
            </a:r>
            <a:endParaRPr/>
          </a:p>
        </p:txBody>
      </p:sp>
      <p:pic>
        <p:nvPicPr>
          <p:cNvPr descr="" id="37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928800"/>
            <a:ext cx="7745040" cy="506232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“</a:t>
            </a: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Other White” &amp; East European (2011)</a:t>
            </a:r>
            <a:endParaRPr/>
          </a:p>
        </p:txBody>
      </p:sp>
      <p:graphicFrame>
        <p:nvGraphicFramePr>
          <p:cNvPr id="374" name="Table 2"/>
          <p:cNvGraphicFramePr/>
          <p:nvPr/>
        </p:nvGraphicFramePr>
        <p:xfrm>
          <a:off x="539640" y="1845000"/>
          <a:ext cx="4176000" cy="3384000"/>
        </p:xfrm>
        <a:graphic>
          <a:graphicData uri="http://schemas.openxmlformats.org/drawingml/2006/table">
            <a:tbl>
              <a:tblPr/>
              <a:tblGrid>
                <a:gridCol w="1656000"/>
                <a:gridCol w="1080000"/>
                <a:gridCol w="1440000"/>
              </a:tblGrid>
              <a:tr h="786240">
                <a:tc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4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“</a:t>
                      </a:r>
                      <a:r>
                        <a:rPr b="1" lang="en-GB" sz="24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Other White”</a:t>
                      </a:r>
                      <a:endParaRPr/>
                    </a:p>
                  </a:txBody>
                  <a:tcPr/>
                </a:tc>
              </a:tr>
              <a:tr h="865800"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Count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Percent</a:t>
                      </a:r>
                      <a:endParaRPr/>
                    </a:p>
                  </a:txBody>
                  <a:tcPr/>
                </a:tc>
              </a:tr>
              <a:tr h="865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Burnage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206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3.1</a:t>
                      </a:r>
                      <a:endParaRPr/>
                    </a:p>
                  </a:txBody>
                  <a:tcPr/>
                </a:tc>
              </a:tr>
              <a:tr h="866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Ladybarn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392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4.0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5" name="TextShape 3"/>
          <p:cNvSpPr txBox="1"/>
          <p:nvPr/>
        </p:nvSpPr>
        <p:spPr>
          <a:xfrm>
            <a:off x="4932000" y="1845000"/>
            <a:ext cx="380952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Born in EU 2004 Accession Country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(68)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Ladybarn (173)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Born in Poland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(36)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Ladybarn (68)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RELIGION</a:t>
            </a:r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971640" y="0"/>
            <a:ext cx="7226640" cy="107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&amp; Ladybarn by Religion (2001-11)</a:t>
            </a:r>
            <a:endParaRPr/>
          </a:p>
        </p:txBody>
      </p:sp>
      <p:pic>
        <p:nvPicPr>
          <p:cNvPr descr="" id="37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49800" y="820080"/>
            <a:ext cx="7922160" cy="51782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3600">
                <a:solidFill>
                  <a:srgbClr val="1a3281"/>
                </a:solidFill>
                <a:latin typeface="Arial"/>
                <a:ea typeface="ＭＳ Ｐゴシック"/>
              </a:rPr>
              <a:t>What can the 2011 Census tell us?</a:t>
            </a:r>
            <a:endParaRPr/>
          </a:p>
        </p:txBody>
      </p:sp>
      <p:pic>
        <p:nvPicPr>
          <p:cNvPr descr="" id="319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56240" y="2363760"/>
            <a:ext cx="3069000" cy="3349440"/>
          </a:xfrm>
          <a:prstGeom prst="rect">
            <a:avLst/>
          </a:prstGeom>
        </p:spPr>
      </p:pic>
      <p:sp>
        <p:nvSpPr>
          <p:cNvPr id="320" name="TextShape 2"/>
          <p:cNvSpPr txBox="1"/>
          <p:nvPr/>
        </p:nvSpPr>
        <p:spPr>
          <a:xfrm>
            <a:off x="4644000" y="1845000"/>
            <a:ext cx="380952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Who we are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How we live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What we do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i="1" lang="en-GB" sz="3200">
                <a:solidFill>
                  <a:srgbClr val="7030a0"/>
                </a:solidFill>
                <a:latin typeface="Arial"/>
                <a:ea typeface="ＭＳ Ｐゴシック"/>
              </a:rPr>
              <a:t>A tool for   understanding and engagement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395640" y="47664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Non-Christian Religions (2011)</a:t>
            </a:r>
            <a:endParaRPr/>
          </a:p>
        </p:txBody>
      </p:sp>
      <p:pic>
        <p:nvPicPr>
          <p:cNvPr descr="" id="381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3564000" y="836640"/>
            <a:ext cx="5342040" cy="5006520"/>
          </a:xfrm>
          <a:prstGeom prst="rect">
            <a:avLst/>
          </a:prstGeom>
        </p:spPr>
      </p:pic>
      <p:sp>
        <p:nvSpPr>
          <p:cNvPr id="382" name="TextShape 2"/>
          <p:cNvSpPr txBox="1"/>
          <p:nvPr/>
        </p:nvSpPr>
        <p:spPr>
          <a:xfrm>
            <a:off x="467640" y="162864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11.5% (2001)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17.4% (2011)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Ladybarn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14.7% (2001)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17.0% (2011)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No Religion (2011)</a:t>
            </a:r>
            <a:endParaRPr/>
          </a:p>
        </p:txBody>
      </p:sp>
      <p:pic>
        <p:nvPicPr>
          <p:cNvPr descr="" id="384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3554280" y="764640"/>
            <a:ext cx="5265000" cy="4934520"/>
          </a:xfrm>
          <a:prstGeom prst="rect">
            <a:avLst/>
          </a:prstGeom>
        </p:spPr>
      </p:pic>
      <p:sp>
        <p:nvSpPr>
          <p:cNvPr id="385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14.2% (2001)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23.4% (2011)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Ladybarn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24.3% (2001)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35.6% (2011)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673200" y="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Religion by Simpson’s Index of Diversity (2001-11)</a:t>
            </a:r>
            <a:endParaRPr/>
          </a:p>
        </p:txBody>
      </p:sp>
      <p:pic>
        <p:nvPicPr>
          <p:cNvPr descr="" id="38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990000"/>
            <a:ext cx="7696800" cy="503100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HOUSEHOLDS</a:t>
            </a:r>
            <a:endParaRPr/>
          </a:p>
        </p:txBody>
      </p:sp>
      <p:sp>
        <p:nvSpPr>
          <p:cNvPr id="389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721800" y="4464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Household Composition (2011)</a:t>
            </a:r>
            <a:endParaRPr/>
          </a:p>
        </p:txBody>
      </p:sp>
      <p:pic>
        <p:nvPicPr>
          <p:cNvPr descr="" id="3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1124640"/>
            <a:ext cx="7488360" cy="489456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Lone Parent Households (2011)</a:t>
            </a:r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(14.5%)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Dependent children (9.1%)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All children non-dependent (5.4%)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Ladybarn (9.2%)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Dependent children (5.7%)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All children non-dependent (3.6%)</a:t>
            </a:r>
            <a:endParaRPr/>
          </a:p>
        </p:txBody>
      </p:sp>
      <p:pic>
        <p:nvPicPr>
          <p:cNvPr descr="" id="394" name="Content Placeholder 5"/>
          <p:cNvPicPr/>
          <p:nvPr/>
        </p:nvPicPr>
        <p:blipFill>
          <a:blip r:embed="rId1"/>
          <a:stretch>
            <a:fillRect/>
          </a:stretch>
        </p:blipFill>
        <p:spPr>
          <a:xfrm>
            <a:off x="3348000" y="548640"/>
            <a:ext cx="5607720" cy="532836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765000" y="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by Household Tenure (2011)</a:t>
            </a:r>
            <a:endParaRPr/>
          </a:p>
        </p:txBody>
      </p:sp>
      <p:pic>
        <p:nvPicPr>
          <p:cNvPr descr="" id="3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979560"/>
            <a:ext cx="7713000" cy="504144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Social-Rented  (2011)</a:t>
            </a:r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(23.5%)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Council (9.1%)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Other (14.2%)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Ladybarn  (17.6%)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Council (5.6%)</a:t>
            </a:r>
            <a:endParaRPr/>
          </a:p>
          <a:p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Other (12.1%)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399" name="Content Placeholder 5"/>
          <p:cNvPicPr/>
          <p:nvPr/>
        </p:nvPicPr>
        <p:blipFill>
          <a:blip r:embed="rId1"/>
          <a:stretch>
            <a:fillRect/>
          </a:stretch>
        </p:blipFill>
        <p:spPr>
          <a:xfrm>
            <a:off x="3348000" y="620640"/>
            <a:ext cx="5565960" cy="528876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DEPRIVATION</a:t>
            </a:r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Household Deprivation Dimensions (2011) </a:t>
            </a:r>
            <a:endParaRPr/>
          </a:p>
        </p:txBody>
      </p:sp>
      <p:sp>
        <p:nvSpPr>
          <p:cNvPr id="403" name="TextShape 2"/>
          <p:cNvSpPr txBox="1"/>
          <p:nvPr/>
        </p:nvSpPr>
        <p:spPr>
          <a:xfrm>
            <a:off x="395640" y="162864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Unemployment</a:t>
            </a:r>
            <a:endParaRPr/>
          </a:p>
          <a:p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Unemployed or long-term sick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Education</a:t>
            </a:r>
            <a:endParaRPr/>
          </a:p>
          <a:p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Low level education and no person aged 16-18 a full-time students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Health &amp; Disability</a:t>
            </a:r>
            <a:endParaRPr/>
          </a:p>
          <a:p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“</a:t>
            </a:r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Bad” or “very bad” general health or long-term health problem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Housing</a:t>
            </a:r>
            <a:endParaRPr/>
          </a:p>
          <a:p>
            <a:r>
              <a:rPr lang="en-GB" sz="1600">
                <a:solidFill>
                  <a:srgbClr val="1a3281"/>
                </a:solidFill>
                <a:latin typeface="Arial"/>
                <a:ea typeface="ＭＳ Ｐゴシック"/>
              </a:rPr>
              <a:t>Overcrowded, in shared dwelling or no central heating</a:t>
            </a:r>
            <a:endParaRPr/>
          </a:p>
        </p:txBody>
      </p:sp>
      <p:pic>
        <p:nvPicPr>
          <p:cNvPr descr="" id="404" name="Content Placeholder 5"/>
          <p:cNvPicPr/>
          <p:nvPr/>
        </p:nvPicPr>
        <p:blipFill>
          <a:blip r:embed="rId1"/>
          <a:stretch>
            <a:fillRect/>
          </a:stretch>
        </p:blipFill>
        <p:spPr>
          <a:xfrm>
            <a:off x="3492000" y="692640"/>
            <a:ext cx="5329800" cy="51440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Presentation Overview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Age and Sex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Ethnic Groups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Religion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Household Composition &amp; Tenure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Deprivation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Area Classification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by Household Deprivation Dimensions (2011)</a:t>
            </a:r>
            <a:endParaRPr/>
          </a:p>
        </p:txBody>
      </p:sp>
      <p:graphicFrame>
        <p:nvGraphicFramePr>
          <p:cNvPr id="406" name="Table 2"/>
          <p:cNvGraphicFramePr/>
          <p:nvPr/>
        </p:nvGraphicFramePr>
        <p:xfrm>
          <a:off x="685800" y="1981080"/>
          <a:ext cx="7772040" cy="2925720"/>
        </p:xfrm>
        <a:graphic>
          <a:graphicData uri="http://schemas.openxmlformats.org/drawingml/2006/table">
            <a:tbl>
              <a:tblPr/>
              <a:tblGrid>
                <a:gridCol w="3886200"/>
                <a:gridCol w="1872000"/>
                <a:gridCol w="2013840"/>
              </a:tblGrid>
              <a:tr h="6393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% Households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Burnage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( N = 2,690)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Ladybarn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(N = 3,270)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Not deprived in any dimension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42.3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44.0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Deprived in 1 dimension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30.8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31.7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Deprived in 2 dimensions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19.9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17.4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Deprived in 3 dimensions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6.4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6.2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Deprived in 4 dimensions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0.6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3600">
                <a:solidFill>
                  <a:srgbClr val="1a3281"/>
                </a:solidFill>
                <a:latin typeface="Arial"/>
                <a:ea typeface="ＭＳ Ｐゴシック"/>
              </a:rPr>
              <a:t>Census-based Deprivation Indices</a:t>
            </a:r>
            <a:endParaRPr/>
          </a:p>
        </p:txBody>
      </p:sp>
      <p:sp>
        <p:nvSpPr>
          <p:cNvPr id="408" name="TextShape 2"/>
          <p:cNvSpPr txBox="1"/>
          <p:nvPr/>
        </p:nvSpPr>
        <p:spPr>
          <a:xfrm>
            <a:off x="683640" y="1845000"/>
            <a:ext cx="7772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Most widely used Government measure of neighbourhood deprivation is not census-based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Indices of Deprivation 2010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Census has been used as basis of two widely used deprivation indices since 1981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Townsend Index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Carstairs Index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Both re-created for small area geographies in 2011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available for revised boundaries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  <a:p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Census Deprivation Indicators</a:t>
            </a:r>
            <a:endParaRPr/>
          </a:p>
        </p:txBody>
      </p:sp>
      <p:graphicFrame>
        <p:nvGraphicFramePr>
          <p:cNvPr id="410" name="Table 2"/>
          <p:cNvGraphicFramePr/>
          <p:nvPr/>
        </p:nvGraphicFramePr>
        <p:xfrm>
          <a:off x="685800" y="1981080"/>
          <a:ext cx="7772040" cy="3382920"/>
        </p:xfrm>
        <a:graphic>
          <a:graphicData uri="http://schemas.openxmlformats.org/drawingml/2006/table">
            <a:tbl>
              <a:tblPr/>
              <a:tblGrid>
                <a:gridCol w="3886200"/>
                <a:gridCol w="3885840"/>
              </a:tblGrid>
              <a:tr h="4593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4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Townsend Index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4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rPr>
                        <a:t>Carstairs Index</a:t>
                      </a:r>
                      <a:endParaRPr/>
                    </a:p>
                  </a:txBody>
                  <a:tcPr/>
                </a:tc>
              </a:tr>
              <a:tr h="4593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Unemployed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Males unemployed</a:t>
                      </a:r>
                      <a:endParaRPr/>
                    </a:p>
                  </a:txBody>
                  <a:tcPr/>
                </a:tc>
              </a:tr>
              <a:tr h="821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Households with no access to a car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Households with no access to a car</a:t>
                      </a:r>
                      <a:endParaRPr/>
                    </a:p>
                  </a:txBody>
                  <a:tcPr/>
                </a:tc>
              </a:tr>
              <a:tr h="821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Households with &gt; 1.5 persons per room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Households with &gt; 1.5 persons per room</a:t>
                      </a:r>
                      <a:endParaRPr/>
                    </a:p>
                  </a:txBody>
                  <a:tcPr/>
                </a:tc>
              </a:tr>
              <a:tr h="821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Non-home ownership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>
                          <a:solidFill>
                            <a:srgbClr val="1a3281"/>
                          </a:solidFill>
                          <a:latin typeface="Arial"/>
                          <a:ea typeface="ＭＳ Ｐゴシック"/>
                        </a:rPr>
                        <a:t>% Persons in semi- and routine occupations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By 2011 Census Deprivation Indices</a:t>
            </a:r>
            <a:endParaRPr/>
          </a:p>
        </p:txBody>
      </p:sp>
      <p:sp>
        <p:nvSpPr>
          <p:cNvPr id="412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Townsend</a:t>
            </a:r>
            <a:endParaRPr/>
          </a:p>
        </p:txBody>
      </p:sp>
      <p:pic>
        <p:nvPicPr>
          <p:cNvPr descr="" id="413" name="Content Placeholder 6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205000"/>
            <a:ext cx="4039920" cy="3786120"/>
          </a:xfrm>
          <a:prstGeom prst="rect">
            <a:avLst/>
          </a:prstGeom>
        </p:spPr>
      </p:pic>
      <p:sp>
        <p:nvSpPr>
          <p:cNvPr id="414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400">
                <a:solidFill>
                  <a:srgbClr val="1a3281"/>
                </a:solidFill>
                <a:latin typeface="Arial"/>
                <a:ea typeface="ＭＳ Ｐゴシック"/>
              </a:rPr>
              <a:t>Carstairs</a:t>
            </a:r>
            <a:endParaRPr/>
          </a:p>
        </p:txBody>
      </p:sp>
      <p:pic>
        <p:nvPicPr>
          <p:cNvPr descr="" id="415" name="Content Placeholder 9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2205000"/>
            <a:ext cx="4041360" cy="378756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AREA CLASSIFICATION</a:t>
            </a:r>
            <a:endParaRPr/>
          </a:p>
        </p:txBody>
      </p:sp>
      <p:sp>
        <p:nvSpPr>
          <p:cNvPr id="417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2011 Output Area Classification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England &amp; Wales (Preliminary)</a:t>
            </a:r>
            <a:endParaRPr/>
          </a:p>
        </p:txBody>
      </p:sp>
      <p:sp>
        <p:nvSpPr>
          <p:cNvPr id="419" name="TextShape 2"/>
          <p:cNvSpPr txBox="1"/>
          <p:nvPr/>
        </p:nvSpPr>
        <p:spPr>
          <a:xfrm>
            <a:off x="755640" y="1845000"/>
            <a:ext cx="7772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Based on 62 variables from the 2011 Census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Clustered to form a 3 tier classification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8 Supergroups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24 Groups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67 Subgroups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Use to compare areas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395640" y="40464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Burnage &amp; Ladybarn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by OAC Supergroup</a:t>
            </a: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
</a:t>
            </a:r>
            <a:endParaRPr/>
          </a:p>
        </p:txBody>
      </p:sp>
      <p:pic>
        <p:nvPicPr>
          <p:cNvPr descr="" id="421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3486960" y="620640"/>
            <a:ext cx="5531400" cy="5184360"/>
          </a:xfrm>
          <a:prstGeom prst="rect">
            <a:avLst/>
          </a:prstGeom>
        </p:spPr>
      </p:pic>
      <p:sp>
        <p:nvSpPr>
          <p:cNvPr id="422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Rural Residents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Cosmopolitans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Ethnic Mix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Blue Collar Neighbourhoods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b="1" lang="en-GB" sz="2000">
                <a:solidFill>
                  <a:srgbClr val="1a3281"/>
                </a:solidFill>
                <a:latin typeface="Arial"/>
                <a:ea typeface="ＭＳ Ｐゴシック"/>
              </a:rPr>
              <a:t>Multicultural Metropolitans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Suburbanites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Hard-pressed Households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>
                <a:solidFill>
                  <a:srgbClr val="1a3281"/>
                </a:solidFill>
                <a:latin typeface="Arial"/>
                <a:ea typeface="ＭＳ Ｐゴシック"/>
              </a:rPr>
              <a:t>Urbanites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83640" y="26064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Cosmopolitans</a:t>
            </a:r>
            <a:endParaRPr/>
          </a:p>
        </p:txBody>
      </p:sp>
      <p:sp>
        <p:nvSpPr>
          <p:cNvPr id="424" name="TextShape 2"/>
          <p:cNvSpPr txBox="1"/>
          <p:nvPr/>
        </p:nvSpPr>
        <p:spPr>
          <a:xfrm>
            <a:off x="683640" y="1412640"/>
            <a:ext cx="7772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The majority of the population in this group live in densely populated urban areas.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Likely to live in flats that are privately rented with a below average number of rooms. There is more chance they will have access to a second address elsewhere (non-term time addresses for students).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High ethnic integration, with an above average number of residents from EU accession countries coinciding with a below average number of UK and Irish residents.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Likely to have higher-level qualifications than the national average and be in above average health.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Primarily young adults that are likely to be single and not have children. They are likely to be either full-time students living away from home or working in service industries.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Likely to use public transport, walk or cycle to get to work. 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Multicultural Metropolitans</a:t>
            </a:r>
            <a:endParaRPr/>
          </a:p>
        </p:txBody>
      </p:sp>
      <p:sp>
        <p:nvSpPr>
          <p:cNvPr id="426" name="TextShape 2"/>
          <p:cNvSpPr txBox="1"/>
          <p:nvPr/>
        </p:nvSpPr>
        <p:spPr>
          <a:xfrm>
            <a:off x="683640" y="1556640"/>
            <a:ext cx="7772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Concentrated in larger urban conurbations in the transitional areas between urban centres and suburbia.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Likely to live in terraced housing that is rented – both private and social.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High ethnic mix, but a below average number of UK and Irish residents.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Likely to be below retirement age with an above average number of families with pre-school or school-age children.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The level of qualifications is just under the national average with the rates of unemployment being slightly above the national average.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Residents who are employed are more likely to work in the transport, storage or the hospitality sectors.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>
                <a:solidFill>
                  <a:srgbClr val="1a3281"/>
                </a:solidFill>
                <a:latin typeface="Arial"/>
                <a:ea typeface="ＭＳ Ｐゴシック"/>
              </a:rPr>
              <a:t>Public transport is the most likely method for individuals to get to and from work. 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44840" y="-9936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1a3281"/>
                </a:solidFill>
                <a:latin typeface="Arial"/>
                <a:ea typeface="ＭＳ Ｐゴシック"/>
              </a:rPr>
              <a:t>Burnage &amp; Ladybarn by OAC 2011 Supergroup</a:t>
            </a:r>
            <a:endParaRPr/>
          </a:p>
        </p:txBody>
      </p:sp>
      <p:pic>
        <p:nvPicPr>
          <p:cNvPr descr="" id="42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692640"/>
            <a:ext cx="8075520" cy="52783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CENSUS DATA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30" name="TextShape 2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Contact Details</a:t>
            </a:r>
            <a:endParaRPr/>
          </a:p>
        </p:txBody>
      </p:sp>
      <p:sp>
        <p:nvSpPr>
          <p:cNvPr id="431" name="TextShape 3"/>
          <p:cNvSpPr txBox="1"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Alison Peacock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Mission Planning Officer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Church &amp; Society Department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3200" u="sng">
                <a:solidFill>
                  <a:srgbClr val="cc66ff"/>
                </a:solidFill>
                <a:latin typeface="Arial"/>
                <a:ea typeface="ＭＳ Ｐゴシック"/>
                <a:hlinkClick r:id="rId1"/>
              </a:rPr>
              <a:t>apeacock@manchester.anglican.org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0161-828 1447 (direct)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83640" y="5225760"/>
            <a:ext cx="7772040" cy="721440"/>
          </a:xfrm>
          <a:prstGeom prst="roundRect">
            <a:avLst>
              <a:gd fmla="val 10000" name="adj"/>
            </a:avLst>
          </a:prstGeom>
          <a:solidFill>
            <a:srgbClr val="dcd6e5"/>
          </a:solidFill>
        </p:spPr>
        <p:txBody>
          <a:bodyPr anchor="ctr" bIns="120960" lIns="120960" rIns="120960" tIns="120960"/>
          <a:p>
            <a:pPr>
              <a:lnSpc>
                <a:spcPct val="90000"/>
              </a:lnSpc>
            </a:pPr>
            <a:r>
              <a:rPr lang="en-GB" sz="1700">
                <a:solidFill>
                  <a:srgbClr val="1a3281"/>
                </a:solidFill>
                <a:latin typeface="Arial"/>
                <a:ea typeface="ＭＳ Ｐゴシック"/>
              </a:rPr>
              <a:t>Output Area</a:t>
            </a:r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683640" y="4383360"/>
            <a:ext cx="7772040" cy="721440"/>
          </a:xfrm>
          <a:prstGeom prst="roundRect">
            <a:avLst>
              <a:gd fmla="val 10000" name="adj"/>
            </a:avLst>
          </a:prstGeom>
          <a:solidFill>
            <a:srgbClr val="dcd6e5"/>
          </a:solidFill>
        </p:spPr>
        <p:txBody>
          <a:bodyPr anchor="ctr" bIns="120960" lIns="120960" rIns="120960" tIns="120960"/>
          <a:p>
            <a:pPr>
              <a:lnSpc>
                <a:spcPct val="90000"/>
              </a:lnSpc>
            </a:pPr>
            <a:r>
              <a:rPr lang="en-GB" sz="1700">
                <a:solidFill>
                  <a:srgbClr val="1a3281"/>
                </a:solidFill>
                <a:latin typeface="Arial"/>
                <a:ea typeface="ＭＳ Ｐゴシック"/>
              </a:rPr>
              <a:t>Lower Super Output Area</a:t>
            </a:r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683640" y="3541320"/>
            <a:ext cx="7772040" cy="721440"/>
          </a:xfrm>
          <a:prstGeom prst="roundRect">
            <a:avLst>
              <a:gd fmla="val 10000" name="adj"/>
            </a:avLst>
          </a:prstGeom>
          <a:solidFill>
            <a:srgbClr val="dcd6e5"/>
          </a:solidFill>
        </p:spPr>
        <p:txBody>
          <a:bodyPr anchor="ctr" bIns="120960" lIns="120960" rIns="120960" tIns="120960"/>
          <a:p>
            <a:pPr>
              <a:lnSpc>
                <a:spcPct val="90000"/>
              </a:lnSpc>
            </a:pPr>
            <a:r>
              <a:rPr lang="en-GB" sz="1700">
                <a:solidFill>
                  <a:srgbClr val="1a3281"/>
                </a:solidFill>
                <a:latin typeface="Arial"/>
                <a:ea typeface="ＭＳ Ｐゴシック"/>
              </a:rPr>
              <a:t>Middle Super Output Area</a:t>
            </a:r>
            <a:endParaRPr/>
          </a:p>
        </p:txBody>
      </p:sp>
      <p:sp>
        <p:nvSpPr>
          <p:cNvPr id="328" name="CustomShape 4"/>
          <p:cNvSpPr/>
          <p:nvPr/>
        </p:nvSpPr>
        <p:spPr>
          <a:xfrm>
            <a:off x="683640" y="2699280"/>
            <a:ext cx="7772040" cy="721440"/>
          </a:xfrm>
          <a:prstGeom prst="roundRect">
            <a:avLst>
              <a:gd fmla="val 10000" name="adj"/>
            </a:avLst>
          </a:prstGeom>
          <a:solidFill>
            <a:srgbClr val="dcd6e5"/>
          </a:solidFill>
        </p:spPr>
        <p:txBody>
          <a:bodyPr anchor="ctr" bIns="120960" lIns="120960" rIns="120960" tIns="120960"/>
          <a:p>
            <a:pPr>
              <a:lnSpc>
                <a:spcPct val="90000"/>
              </a:lnSpc>
            </a:pPr>
            <a:r>
              <a:rPr lang="en-GB" sz="1700">
                <a:solidFill>
                  <a:srgbClr val="1a3281"/>
                </a:solidFill>
                <a:latin typeface="Arial"/>
                <a:ea typeface="ＭＳ Ｐゴシック"/>
              </a:rPr>
              <a:t>Local Authority</a:t>
            </a:r>
            <a:endParaRPr/>
          </a:p>
        </p:txBody>
      </p:sp>
      <p:sp>
        <p:nvSpPr>
          <p:cNvPr id="329" name="CustomShape 5"/>
          <p:cNvSpPr/>
          <p:nvPr/>
        </p:nvSpPr>
        <p:spPr>
          <a:xfrm>
            <a:off x="683640" y="1856880"/>
            <a:ext cx="7772040" cy="721440"/>
          </a:xfrm>
          <a:prstGeom prst="roundRect">
            <a:avLst>
              <a:gd fmla="val 10000" name="adj"/>
            </a:avLst>
          </a:prstGeom>
          <a:solidFill>
            <a:srgbClr val="dcd6e5"/>
          </a:solidFill>
        </p:spPr>
        <p:txBody>
          <a:bodyPr anchor="ctr" bIns="120960" lIns="120960" rIns="120960" tIns="120960"/>
          <a:p>
            <a:pPr>
              <a:lnSpc>
                <a:spcPct val="90000"/>
              </a:lnSpc>
            </a:pPr>
            <a:r>
              <a:rPr lang="en-GB" sz="1700">
                <a:solidFill>
                  <a:srgbClr val="1a3281"/>
                </a:solidFill>
                <a:latin typeface="Arial"/>
                <a:ea typeface="ＭＳ Ｐゴシック"/>
              </a:rPr>
              <a:t>Region</a:t>
            </a:r>
            <a:endParaRPr/>
          </a:p>
        </p:txBody>
      </p:sp>
      <p:sp>
        <p:nvSpPr>
          <p:cNvPr id="330" name="CustomShape 6"/>
          <p:cNvSpPr/>
          <p:nvPr/>
        </p:nvSpPr>
        <p:spPr>
          <a:xfrm>
            <a:off x="5793120" y="191736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North West</a:t>
            </a:r>
            <a:endParaRPr/>
          </a:p>
        </p:txBody>
      </p:sp>
      <p:sp>
        <p:nvSpPr>
          <p:cNvPr id="331" name="CustomShape 7"/>
          <p:cNvSpPr/>
          <p:nvPr/>
        </p:nvSpPr>
        <p:spPr>
          <a:xfrm>
            <a:off x="5657760" y="2518560"/>
            <a:ext cx="586080" cy="240120"/>
          </a:xfrm>
          <a:prstGeom prst="rect">
            <a:avLst/>
          </a:prstGeom>
          <a:ln w="25560">
            <a:solidFill>
              <a:srgbClr val="786091"/>
            </a:solidFill>
            <a:round/>
          </a:ln>
        </p:spPr>
      </p:sp>
      <p:sp>
        <p:nvSpPr>
          <p:cNvPr id="332" name="CustomShape 8"/>
          <p:cNvSpPr/>
          <p:nvPr/>
        </p:nvSpPr>
        <p:spPr>
          <a:xfrm>
            <a:off x="5206680" y="275940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Manchester</a:t>
            </a:r>
            <a:endParaRPr/>
          </a:p>
        </p:txBody>
      </p:sp>
      <p:sp>
        <p:nvSpPr>
          <p:cNvPr id="333" name="CustomShape 9"/>
          <p:cNvSpPr/>
          <p:nvPr/>
        </p:nvSpPr>
        <p:spPr>
          <a:xfrm>
            <a:off x="5071320" y="3360960"/>
            <a:ext cx="586080" cy="240120"/>
          </a:xfrm>
          <a:prstGeom prst="rect">
            <a:avLst/>
          </a:prstGeom>
          <a:ln w="25560">
            <a:solidFill>
              <a:srgbClr val="886ca5"/>
            </a:solidFill>
            <a:round/>
          </a:ln>
        </p:spPr>
      </p:sp>
      <p:sp>
        <p:nvSpPr>
          <p:cNvPr id="334" name="CustomShape 10"/>
          <p:cNvSpPr/>
          <p:nvPr/>
        </p:nvSpPr>
        <p:spPr>
          <a:xfrm>
            <a:off x="4620240" y="360144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Manchester 036</a:t>
            </a:r>
            <a:endParaRPr/>
          </a:p>
        </p:txBody>
      </p:sp>
      <p:sp>
        <p:nvSpPr>
          <p:cNvPr id="335" name="CustomShape 11"/>
          <p:cNvSpPr/>
          <p:nvPr/>
        </p:nvSpPr>
        <p:spPr>
          <a:xfrm>
            <a:off x="4484880" y="4203000"/>
            <a:ext cx="586080" cy="240120"/>
          </a:xfrm>
          <a:prstGeom prst="rect">
            <a:avLst/>
          </a:prstGeom>
          <a:ln w="25560">
            <a:solidFill>
              <a:srgbClr val="886ca5"/>
            </a:solidFill>
            <a:round/>
          </a:ln>
        </p:spPr>
      </p:sp>
      <p:sp>
        <p:nvSpPr>
          <p:cNvPr id="336" name="CustomShape 12"/>
          <p:cNvSpPr/>
          <p:nvPr/>
        </p:nvSpPr>
        <p:spPr>
          <a:xfrm>
            <a:off x="4033800" y="444348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Manchester</a:t>
            </a:r>
            <a:endParaRPr/>
          </a:p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036A</a:t>
            </a:r>
            <a:endParaRPr/>
          </a:p>
        </p:txBody>
      </p:sp>
      <p:sp>
        <p:nvSpPr>
          <p:cNvPr id="337" name="CustomShape 13"/>
          <p:cNvSpPr/>
          <p:nvPr/>
        </p:nvSpPr>
        <p:spPr>
          <a:xfrm>
            <a:off x="4439160" y="5045040"/>
            <a:ext cx="91080" cy="240120"/>
          </a:xfrm>
          <a:prstGeom prst="rect">
            <a:avLst/>
          </a:prstGeom>
          <a:ln w="25560">
            <a:solidFill>
              <a:srgbClr val="886ca5"/>
            </a:solidFill>
            <a:round/>
          </a:ln>
        </p:spPr>
      </p:sp>
      <p:sp>
        <p:nvSpPr>
          <p:cNvPr id="338" name="CustomShape 14"/>
          <p:cNvSpPr/>
          <p:nvPr/>
        </p:nvSpPr>
        <p:spPr>
          <a:xfrm>
            <a:off x="4033800" y="528588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E00026874</a:t>
            </a:r>
            <a:endParaRPr/>
          </a:p>
        </p:txBody>
      </p:sp>
      <p:sp>
        <p:nvSpPr>
          <p:cNvPr id="339" name="CustomShape 15"/>
          <p:cNvSpPr/>
          <p:nvPr/>
        </p:nvSpPr>
        <p:spPr>
          <a:xfrm>
            <a:off x="5071320" y="4203000"/>
            <a:ext cx="586080" cy="240120"/>
          </a:xfrm>
          <a:prstGeom prst="rect">
            <a:avLst/>
          </a:prstGeom>
          <a:ln w="25560">
            <a:solidFill>
              <a:srgbClr val="886ca5"/>
            </a:solidFill>
            <a:round/>
          </a:ln>
        </p:spPr>
      </p:sp>
      <p:sp>
        <p:nvSpPr>
          <p:cNvPr id="340" name="CustomShape 16"/>
          <p:cNvSpPr/>
          <p:nvPr/>
        </p:nvSpPr>
        <p:spPr>
          <a:xfrm>
            <a:off x="5206680" y="444348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E01005305</a:t>
            </a:r>
            <a:endParaRPr/>
          </a:p>
        </p:txBody>
      </p:sp>
      <p:sp>
        <p:nvSpPr>
          <p:cNvPr id="341" name="CustomShape 17"/>
          <p:cNvSpPr/>
          <p:nvPr/>
        </p:nvSpPr>
        <p:spPr>
          <a:xfrm>
            <a:off x="5657760" y="3360960"/>
            <a:ext cx="586080" cy="240120"/>
          </a:xfrm>
          <a:prstGeom prst="rect">
            <a:avLst/>
          </a:prstGeom>
          <a:ln w="25560">
            <a:solidFill>
              <a:srgbClr val="886ca5"/>
            </a:solidFill>
            <a:round/>
          </a:ln>
        </p:spPr>
      </p:sp>
      <p:sp>
        <p:nvSpPr>
          <p:cNvPr id="342" name="CustomShape 18"/>
          <p:cNvSpPr/>
          <p:nvPr/>
        </p:nvSpPr>
        <p:spPr>
          <a:xfrm>
            <a:off x="5793120" y="360144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E02001080</a:t>
            </a:r>
            <a:endParaRPr/>
          </a:p>
        </p:txBody>
      </p:sp>
      <p:sp>
        <p:nvSpPr>
          <p:cNvPr id="343" name="CustomShape 19"/>
          <p:cNvSpPr/>
          <p:nvPr/>
        </p:nvSpPr>
        <p:spPr>
          <a:xfrm>
            <a:off x="6244560" y="2518560"/>
            <a:ext cx="586080" cy="240120"/>
          </a:xfrm>
          <a:prstGeom prst="rect">
            <a:avLst/>
          </a:prstGeom>
          <a:ln w="25560">
            <a:solidFill>
              <a:srgbClr val="786091"/>
            </a:solidFill>
            <a:round/>
          </a:ln>
        </p:spPr>
      </p:sp>
      <p:sp>
        <p:nvSpPr>
          <p:cNvPr id="344" name="CustomShape 20"/>
          <p:cNvSpPr/>
          <p:nvPr/>
        </p:nvSpPr>
        <p:spPr>
          <a:xfrm>
            <a:off x="6379560" y="2759400"/>
            <a:ext cx="901800" cy="601200"/>
          </a:xfrm>
          <a:prstGeom prst="roundRect">
            <a:avLst>
              <a:gd fmla="val 10000" name="adj"/>
            </a:avLst>
          </a:prstGeom>
          <a:solidFill>
            <a:srgbClr val="9678b6"/>
          </a:solidFill>
          <a:ln w="25560">
            <a:solidFill>
              <a:srgbClr val="ffffff"/>
            </a:solidFill>
            <a:round/>
          </a:ln>
        </p:spPr>
        <p:txBody>
          <a:bodyPr anchor="ctr" bIns="41760" lIns="41760" rIns="41760" tIns="41760"/>
          <a:p>
            <a:pPr algn="ctr">
              <a:lnSpc>
                <a:spcPct val="90000"/>
              </a:lnSpc>
            </a:pPr>
            <a:r>
              <a:rPr lang="en-GB" sz="1100">
                <a:solidFill>
                  <a:srgbClr val="ffffff"/>
                </a:solidFill>
                <a:latin typeface="Arial"/>
                <a:ea typeface="ＭＳ Ｐゴシック"/>
              </a:rPr>
              <a:t>E08000003</a:t>
            </a:r>
            <a:endParaRPr/>
          </a:p>
        </p:txBody>
      </p:sp>
      <p:sp>
        <p:nvSpPr>
          <p:cNvPr id="345" name="TextShape 2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1a3281"/>
                </a:solidFill>
                <a:latin typeface="Arial"/>
                <a:ea typeface="ＭＳ Ｐゴシック"/>
              </a:rPr>
              <a:t>NeSS Geography Hierarchy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46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404640"/>
            <a:ext cx="8529120" cy="5566320"/>
          </a:xfrm>
          <a:prstGeom prst="rect">
            <a:avLst/>
          </a:prstGeom>
        </p:spPr>
      </p:pic>
      <p:sp>
        <p:nvSpPr>
          <p:cNvPr id="347" name="CustomShape 1"/>
          <p:cNvSpPr/>
          <p:nvPr/>
        </p:nvSpPr>
        <p:spPr>
          <a:xfrm>
            <a:off x="5652000" y="1168560"/>
            <a:ext cx="2304000" cy="575640"/>
          </a:xfrm>
          <a:prstGeom prst="borderCallout1">
            <a:avLst>
              <a:gd fmla="val 46936" name="adj1"/>
              <a:gd fmla="val -916" name="adj2"/>
              <a:gd fmla="val 408673" name="adj3"/>
              <a:gd fmla="val -62900" name="adj4"/>
            </a:avLst>
          </a:prstGeom>
          <a:solidFill>
            <a:srgbClr val="9678b6"/>
          </a:solidFill>
          <a:ln w="25560">
            <a:solidFill>
              <a:srgbClr val="9678b6"/>
            </a:solidFill>
            <a:round/>
          </a:ln>
        </p:spPr>
        <p:txBody>
          <a:bodyPr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ff"/>
                </a:solidFill>
                <a:latin typeface="Arial"/>
                <a:ea typeface="ＭＳ Ｐゴシック"/>
              </a:rPr>
              <a:t>M20 4WH</a:t>
            </a:r>
            <a:endParaRPr/>
          </a:p>
        </p:txBody>
      </p:sp>
      <p:sp>
        <p:nvSpPr>
          <p:cNvPr id="348" name="CustomShape 2"/>
          <p:cNvSpPr/>
          <p:nvPr/>
        </p:nvSpPr>
        <p:spPr>
          <a:xfrm>
            <a:off x="6372360" y="3069000"/>
            <a:ext cx="1800000" cy="468360"/>
          </a:xfrm>
          <a:prstGeom prst="borderCallout1">
            <a:avLst>
              <a:gd fmla="val 48043" name="adj1"/>
              <a:gd fmla="val -856" name="adj2"/>
              <a:gd fmla="val 132511" name="adj3"/>
              <a:gd fmla="val -114530" name="adj4"/>
            </a:avLst>
          </a:prstGeom>
          <a:solidFill>
            <a:srgbClr val="9678b6"/>
          </a:solidFill>
          <a:ln w="25560">
            <a:solidFill>
              <a:srgbClr val="9678b6"/>
            </a:solidFill>
            <a:round/>
          </a:ln>
        </p:spPr>
        <p:txBody>
          <a:bodyPr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ff"/>
                </a:solidFill>
                <a:latin typeface="Arial"/>
                <a:ea typeface="ＭＳ Ｐゴシック"/>
              </a:rPr>
              <a:t>E00026874</a:t>
            </a:r>
            <a:endParaRPr/>
          </a:p>
        </p:txBody>
      </p:sp>
      <p:sp>
        <p:nvSpPr>
          <p:cNvPr id="349" name="CustomShape 3"/>
          <p:cNvSpPr/>
          <p:nvPr/>
        </p:nvSpPr>
        <p:spPr>
          <a:xfrm>
            <a:off x="5796000" y="4653000"/>
            <a:ext cx="2592000" cy="863640"/>
          </a:xfrm>
          <a:prstGeom prst="borderCallout1">
            <a:avLst>
              <a:gd fmla="val -38177" name="adj1"/>
              <a:gd fmla="val -33082" name="adj2"/>
              <a:gd fmla="val 47048" name="adj3"/>
              <a:gd fmla="val -461" name="adj4"/>
            </a:avLst>
          </a:prstGeom>
          <a:solidFill>
            <a:srgbClr val="9678b6"/>
          </a:solidFill>
          <a:ln w="25560">
            <a:solidFill>
              <a:srgbClr val="9678b6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ff"/>
                </a:solidFill>
                <a:latin typeface="Arial"/>
                <a:ea typeface="ＭＳ Ｐゴシック"/>
              </a:rPr>
              <a:t>Manchester 036A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ff"/>
                </a:solidFill>
                <a:latin typeface="Arial"/>
                <a:ea typeface="ＭＳ Ｐゴシック"/>
              </a:rPr>
              <a:t>E01005305</a:t>
            </a:r>
            <a:endParaRPr/>
          </a:p>
        </p:txBody>
      </p:sp>
      <p:sp>
        <p:nvSpPr>
          <p:cNvPr id="350" name="CustomShape 4"/>
          <p:cNvSpPr/>
          <p:nvPr/>
        </p:nvSpPr>
        <p:spPr>
          <a:xfrm>
            <a:off x="322200" y="3105720"/>
            <a:ext cx="2610000" cy="863640"/>
          </a:xfrm>
          <a:prstGeom prst="borderCallout1">
            <a:avLst>
              <a:gd fmla="val -41114" name="adj1"/>
              <a:gd fmla="val 119674" name="adj2"/>
              <a:gd fmla="val 49612" name="adj3"/>
              <a:gd fmla="val 101018" name="adj4"/>
            </a:avLst>
          </a:prstGeom>
          <a:solidFill>
            <a:srgbClr val="9678b6"/>
          </a:solidFill>
          <a:ln w="25560">
            <a:solidFill>
              <a:srgbClr val="9678b6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ff"/>
                </a:solidFill>
                <a:latin typeface="Arial"/>
                <a:ea typeface="ＭＳ Ｐゴシック"/>
              </a:rPr>
              <a:t>Manchester 036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ff"/>
                </a:solidFill>
                <a:latin typeface="Arial"/>
                <a:ea typeface="ＭＳ Ｐゴシック"/>
              </a:rPr>
              <a:t>E02001080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9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4000">
                <a:solidFill>
                  <a:srgbClr val="1a3281"/>
                </a:solidFill>
                <a:latin typeface="Arial"/>
                <a:ea typeface="ＭＳ Ｐゴシック"/>
              </a:rPr>
              <a:t>Measuring Change</a:t>
            </a:r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755640" y="1700640"/>
            <a:ext cx="7772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Population Base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Census Count (2001)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Quality Assured Population Estimates (2011)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3200">
                <a:solidFill>
                  <a:srgbClr val="1a3281"/>
                </a:solidFill>
                <a:latin typeface="Arial"/>
                <a:ea typeface="ＭＳ Ｐゴシック"/>
              </a:rPr>
              <a:t>Boundary Changes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Parish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Neighbourhood Geographies</a:t>
            </a:r>
            <a:endParaRPr/>
          </a:p>
          <a:p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1a3281"/>
                </a:solidFill>
                <a:latin typeface="Arial"/>
                <a:ea typeface="ＭＳ Ｐゴシック"/>
              </a:rPr>
              <a:t>Age &amp; SEX</a:t>
            </a:r>
            <a:endParaRPr/>
          </a:p>
        </p:txBody>
      </p:sp>
      <p:sp>
        <p:nvSpPr>
          <p:cNvPr id="354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259640" y="0"/>
            <a:ext cx="7090920" cy="984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2800">
                <a:solidFill>
                  <a:srgbClr val="1a3281"/>
                </a:solidFill>
                <a:latin typeface="Arial"/>
                <a:ea typeface="ＭＳ Ｐゴシック"/>
              </a:rPr>
              <a:t>Burnage &amp; Ladybarn by Age (2001-11)</a:t>
            </a:r>
            <a:endParaRPr/>
          </a:p>
        </p:txBody>
      </p:sp>
      <p:pic>
        <p:nvPicPr>
          <p:cNvPr descr="" id="3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3280" y="807840"/>
            <a:ext cx="7989120" cy="52221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